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4630400" cy="8229600"/>
  <p:notesSz cx="8229600" cy="14630400"/>
  <p:embeddedFontLst>
    <p:embeddedFont>
      <p:font typeface="Open Sans" panose="020B0606030504020204" pitchFamily="34" charset="0"/>
      <p:regular r:id="rId17"/>
      <p:bold r:id="rId18"/>
      <p:italic r:id="rId19"/>
      <p:boldItalic r:id="rId20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9926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9/9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svg"/><Relationship Id="rId11" Type="http://schemas.openxmlformats.org/officeDocument/2006/relationships/image" Target="../media/image3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10" Type="http://schemas.openxmlformats.org/officeDocument/2006/relationships/image" Target="../media/image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363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Stockcare : Optimisation Logistique Pharmaceutique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9409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Solution de gestion de stock intelligente et sécurisée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Présenté par : Nassrellah Naji &amp; Youlakou Marouane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4302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Encadrant : Mme Soumaya Ounacer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4070985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5c. Conception : Diagramme de Cas d'Utilisation</a:t>
            </a:r>
            <a:endParaRPr lang="en-US" sz="1450" dirty="0"/>
          </a:p>
        </p:txBody>
      </p:sp>
      <p:sp>
        <p:nvSpPr>
          <p:cNvPr id="3" name="Text 1"/>
          <p:cNvSpPr/>
          <p:nvPr/>
        </p:nvSpPr>
        <p:spPr>
          <a:xfrm>
            <a:off x="396835" y="689610"/>
            <a:ext cx="13836729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Vue d'overview des fonctionnalités du système du point de vue des utilisateurs.</a:t>
            </a:r>
            <a:endParaRPr lang="en-US" sz="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586" y="842618"/>
            <a:ext cx="8274204" cy="654436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07A7E97-7B17-F476-FD54-33E502E13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4693" y="7796337"/>
            <a:ext cx="1895707" cy="38160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814" y="2688788"/>
            <a:ext cx="5032772" cy="285190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933688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6. Réalisation : Interfaces et Fonctionnalités</a:t>
            </a:r>
            <a:endParaRPr lang="en-US" sz="3550" dirty="0"/>
          </a:p>
        </p:txBody>
      </p:sp>
      <p:sp>
        <p:nvSpPr>
          <p:cNvPr id="5" name="Text 1"/>
          <p:cNvSpPr/>
          <p:nvPr/>
        </p:nvSpPr>
        <p:spPr>
          <a:xfrm>
            <a:off x="6280190" y="2339816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Une interface pensée pour l'action et la sécurité quotidienne.</a:t>
            </a:r>
            <a:endParaRPr lang="en-US" sz="14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80190" y="2834164"/>
            <a:ext cx="453628" cy="45362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960632" y="2941796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Dashboard</a:t>
            </a:r>
            <a:endParaRPr lang="en-US" sz="1750" dirty="0"/>
          </a:p>
        </p:txBody>
      </p:sp>
      <p:sp>
        <p:nvSpPr>
          <p:cNvPr id="8" name="Text 3"/>
          <p:cNvSpPr/>
          <p:nvPr/>
        </p:nvSpPr>
        <p:spPr>
          <a:xfrm>
            <a:off x="6960632" y="3334107"/>
            <a:ext cx="6875978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Vue 360° des stocks avec indicateurs de performance (KPIs) : Total des lots en stock, Valeur financière immobilisée, Taux de rupture, Lots périmés, Lots à expiration proche, Consommation journalière.</a:t>
            </a:r>
            <a:endParaRPr lang="en-US" sz="14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80190" y="4567833"/>
            <a:ext cx="453628" cy="45362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960632" y="4675465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Gestion FEFO</a:t>
            </a:r>
            <a:endParaRPr lang="en-US" sz="1750" dirty="0"/>
          </a:p>
        </p:txBody>
      </p:sp>
      <p:sp>
        <p:nvSpPr>
          <p:cNvPr id="11" name="Text 5"/>
          <p:cNvSpPr/>
          <p:nvPr/>
        </p:nvSpPr>
        <p:spPr>
          <a:xfrm>
            <a:off x="6960632" y="5067776"/>
            <a:ext cx="687597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Zéro perte de médicaments grâce à la priorisation automatique des produits à péremption proche.</a:t>
            </a:r>
            <a:endParaRPr lang="en-US" sz="140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80190" y="6011228"/>
            <a:ext cx="453628" cy="453628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960632" y="6118860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Alertes Critiques</a:t>
            </a:r>
            <a:endParaRPr lang="en-US" sz="1750" dirty="0"/>
          </a:p>
        </p:txBody>
      </p:sp>
      <p:sp>
        <p:nvSpPr>
          <p:cNvPr id="14" name="Text 7"/>
          <p:cNvSpPr/>
          <p:nvPr/>
        </p:nvSpPr>
        <p:spPr>
          <a:xfrm>
            <a:off x="6960632" y="6511171"/>
            <a:ext cx="687597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Notifications temps réel pour les ruptures de stock et les médicaments périmés.</a:t>
            </a:r>
            <a:endParaRPr lang="en-US" sz="1400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8017BA7E-6E8A-9E11-1A2E-E3E3D398BF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34693" y="7796337"/>
            <a:ext cx="1895707" cy="38160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33413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7a. Technologies Utilisées : Backend (NestJS)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2039541"/>
            <a:ext cx="75564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NestJS assure la puissance, la structure et la sécurité de notre API grâce à son architecture modulaire.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280190" y="3096339"/>
            <a:ext cx="3687485" cy="1921073"/>
          </a:xfrm>
          <a:prstGeom prst="roundRect">
            <a:avLst>
              <a:gd name="adj" fmla="val 5712"/>
            </a:avLst>
          </a:prstGeom>
          <a:solidFill>
            <a:srgbClr val="F3F3F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Shape 3"/>
          <p:cNvSpPr/>
          <p:nvPr/>
        </p:nvSpPr>
        <p:spPr>
          <a:xfrm>
            <a:off x="6280190" y="3073479"/>
            <a:ext cx="3687485" cy="91440"/>
          </a:xfrm>
          <a:prstGeom prst="roundRect">
            <a:avLst>
              <a:gd name="adj" fmla="val 29767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Shape 4"/>
          <p:cNvSpPr/>
          <p:nvPr/>
        </p:nvSpPr>
        <p:spPr>
          <a:xfrm>
            <a:off x="7851696" y="2824163"/>
            <a:ext cx="544354" cy="544354"/>
          </a:xfrm>
          <a:prstGeom prst="roundRect">
            <a:avLst>
              <a:gd name="adj" fmla="val 167979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" name="Text 5"/>
          <p:cNvSpPr/>
          <p:nvPr/>
        </p:nvSpPr>
        <p:spPr>
          <a:xfrm>
            <a:off x="8015049" y="2960251"/>
            <a:ext cx="21764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484501" y="3549968"/>
            <a:ext cx="229290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Structure &amp; Efficacité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484501" y="3942278"/>
            <a:ext cx="3278862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Utilisation de TypeScript pour un code robuste et une architecture modulaire facile à maintenir.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10149126" y="3096339"/>
            <a:ext cx="3687485" cy="1921073"/>
          </a:xfrm>
          <a:prstGeom prst="roundRect">
            <a:avLst>
              <a:gd name="adj" fmla="val 5712"/>
            </a:avLst>
          </a:prstGeom>
          <a:solidFill>
            <a:srgbClr val="F3F3F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2" name="Shape 9"/>
          <p:cNvSpPr/>
          <p:nvPr/>
        </p:nvSpPr>
        <p:spPr>
          <a:xfrm>
            <a:off x="10149126" y="3073479"/>
            <a:ext cx="3687485" cy="91440"/>
          </a:xfrm>
          <a:prstGeom prst="roundRect">
            <a:avLst>
              <a:gd name="adj" fmla="val 29767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3" name="Shape 10"/>
          <p:cNvSpPr/>
          <p:nvPr/>
        </p:nvSpPr>
        <p:spPr>
          <a:xfrm>
            <a:off x="11720632" y="2824163"/>
            <a:ext cx="544354" cy="544354"/>
          </a:xfrm>
          <a:prstGeom prst="roundRect">
            <a:avLst>
              <a:gd name="adj" fmla="val 167979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4" name="Text 11"/>
          <p:cNvSpPr/>
          <p:nvPr/>
        </p:nvSpPr>
        <p:spPr>
          <a:xfrm>
            <a:off x="11883985" y="2960251"/>
            <a:ext cx="21764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10353437" y="354996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Sécurité Avancée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353437" y="3942278"/>
            <a:ext cx="3278862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Authentification via JWT (JSON Web Tokens), mise en place de Guards et hachage cryptographique des accès.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6280190" y="5471041"/>
            <a:ext cx="7556421" cy="1630799"/>
          </a:xfrm>
          <a:prstGeom prst="roundRect">
            <a:avLst>
              <a:gd name="adj" fmla="val 6728"/>
            </a:avLst>
          </a:prstGeom>
          <a:solidFill>
            <a:srgbClr val="F3F3F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8" name="Shape 15"/>
          <p:cNvSpPr/>
          <p:nvPr/>
        </p:nvSpPr>
        <p:spPr>
          <a:xfrm>
            <a:off x="6280190" y="5448181"/>
            <a:ext cx="7556421" cy="91440"/>
          </a:xfrm>
          <a:prstGeom prst="roundRect">
            <a:avLst>
              <a:gd name="adj" fmla="val 29767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9" name="Shape 16"/>
          <p:cNvSpPr/>
          <p:nvPr/>
        </p:nvSpPr>
        <p:spPr>
          <a:xfrm>
            <a:off x="9786223" y="5198864"/>
            <a:ext cx="544354" cy="544354"/>
          </a:xfrm>
          <a:prstGeom prst="roundRect">
            <a:avLst>
              <a:gd name="adj" fmla="val 167979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0" name="Text 17"/>
          <p:cNvSpPr/>
          <p:nvPr/>
        </p:nvSpPr>
        <p:spPr>
          <a:xfrm>
            <a:off x="9949577" y="5334953"/>
            <a:ext cx="21764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3</a:t>
            </a:r>
            <a:endParaRPr lang="en-US" sz="1700" dirty="0"/>
          </a:p>
        </p:txBody>
      </p:sp>
      <p:sp>
        <p:nvSpPr>
          <p:cNvPr id="21" name="Text 18"/>
          <p:cNvSpPr/>
          <p:nvPr/>
        </p:nvSpPr>
        <p:spPr>
          <a:xfrm>
            <a:off x="6484501" y="5924669"/>
            <a:ext cx="258032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Persistance des Données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6484501" y="6316980"/>
            <a:ext cx="714779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TypeORM pour une interaction fluide avec la base de données PostgreSQL et une modélisation efficace.</a:t>
            </a:r>
            <a:endParaRPr lang="en-US" sz="1400" dirty="0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904D3F3F-7C33-1972-0FC7-05693B6F4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4693" y="7796337"/>
            <a:ext cx="1895707" cy="38160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21995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7b. Technologies Utilisées : Frontend (Next.js)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2128123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Une expérience utilisateur fluide, essentielle pour la réactivité du personnel soignant.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280190" y="2622471"/>
            <a:ext cx="3687485" cy="2642116"/>
          </a:xfrm>
          <a:prstGeom prst="roundRect">
            <a:avLst>
              <a:gd name="adj" fmla="val 1030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Shape 3"/>
          <p:cNvSpPr/>
          <p:nvPr/>
        </p:nvSpPr>
        <p:spPr>
          <a:xfrm>
            <a:off x="6461641" y="2803922"/>
            <a:ext cx="544354" cy="544354"/>
          </a:xfrm>
          <a:prstGeom prst="roundRect">
            <a:avLst>
              <a:gd name="adj" fmla="val 16796213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11303" y="2953583"/>
            <a:ext cx="244912" cy="24491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461641" y="3529727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Next.js 14+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6461641" y="3922038"/>
            <a:ext cx="3324582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Performance optimale avec chargement ultra-rapide et rendu hybride (SSR/ISR) pour une réactivité maximale.</a:t>
            </a:r>
            <a:endParaRPr lang="en-US" sz="1400" dirty="0"/>
          </a:p>
        </p:txBody>
      </p:sp>
      <p:sp>
        <p:nvSpPr>
          <p:cNvPr id="10" name="Shape 6"/>
          <p:cNvSpPr/>
          <p:nvPr/>
        </p:nvSpPr>
        <p:spPr>
          <a:xfrm>
            <a:off x="10149126" y="2622471"/>
            <a:ext cx="3687485" cy="2642116"/>
          </a:xfrm>
          <a:prstGeom prst="roundRect">
            <a:avLst>
              <a:gd name="adj" fmla="val 1030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Shape 7"/>
          <p:cNvSpPr/>
          <p:nvPr/>
        </p:nvSpPr>
        <p:spPr>
          <a:xfrm>
            <a:off x="10330577" y="2803922"/>
            <a:ext cx="544354" cy="544354"/>
          </a:xfrm>
          <a:prstGeom prst="roundRect">
            <a:avLst>
              <a:gd name="adj" fmla="val 16796213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80238" y="2953583"/>
            <a:ext cx="244912" cy="24491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0577" y="3529727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Design Moderne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10330577" y="3922038"/>
            <a:ext cx="3324582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Utilisation de TailwindCSS et Shadcn/UI pour une interface élégante, accessible et cohérente sur tous les écrans.</a:t>
            </a:r>
            <a:endParaRPr lang="en-US" sz="1400" dirty="0"/>
          </a:p>
        </p:txBody>
      </p:sp>
      <p:sp>
        <p:nvSpPr>
          <p:cNvPr id="15" name="Shape 10"/>
          <p:cNvSpPr/>
          <p:nvPr/>
        </p:nvSpPr>
        <p:spPr>
          <a:xfrm>
            <a:off x="6280190" y="5446038"/>
            <a:ext cx="7556421" cy="2061567"/>
          </a:xfrm>
          <a:prstGeom prst="roundRect">
            <a:avLst>
              <a:gd name="adj" fmla="val 1320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6" name="Shape 11"/>
          <p:cNvSpPr/>
          <p:nvPr/>
        </p:nvSpPr>
        <p:spPr>
          <a:xfrm>
            <a:off x="6461641" y="5627489"/>
            <a:ext cx="544354" cy="544354"/>
          </a:xfrm>
          <a:prstGeom prst="roundRect">
            <a:avLst>
              <a:gd name="adj" fmla="val 16796213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11303" y="5777151"/>
            <a:ext cx="244912" cy="24491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461641" y="6353294"/>
            <a:ext cx="233005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Expérience Utilisateur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6461641" y="6745605"/>
            <a:ext cx="719351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Tableaux de bord interactifs et interface intuitive permettant une prise en main immédiate sans formation lourde.</a:t>
            </a:r>
            <a:endParaRPr lang="en-US" sz="1400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B622E9E8-AD83-9B0C-9899-F8826BE39A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34693" y="7796337"/>
            <a:ext cx="1895707" cy="38160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5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3669" y="615791"/>
            <a:ext cx="6003131" cy="559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8. Conclusion et Perspectives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783669" y="1444109"/>
            <a:ext cx="7576661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Stockcare représente une avancée majeure dans la gestion logistique pharmaceutique.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783669" y="1932265"/>
            <a:ext cx="7576661" cy="1776532"/>
          </a:xfrm>
          <a:prstGeom prst="roundRect">
            <a:avLst>
              <a:gd name="adj" fmla="val 1513"/>
            </a:avLst>
          </a:prstGeom>
          <a:solidFill>
            <a:srgbClr val="F3F3F7"/>
          </a:solidFill>
          <a:ln w="22860">
            <a:solidFill>
              <a:srgbClr val="C6C6D2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6" name="Shape 3"/>
          <p:cNvSpPr/>
          <p:nvPr/>
        </p:nvSpPr>
        <p:spPr>
          <a:xfrm>
            <a:off x="806529" y="1955125"/>
            <a:ext cx="716518" cy="1730812"/>
          </a:xfrm>
          <a:prstGeom prst="rect">
            <a:avLst/>
          </a:prstGeom>
          <a:solidFill>
            <a:srgbClr val="E0E0EC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0486" y="2686169"/>
            <a:ext cx="268605" cy="26860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702118" y="2134195"/>
            <a:ext cx="2239208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Résultats Clés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702118" y="2521506"/>
            <a:ext cx="6456283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Réduction du gaspillage médical</a:t>
            </a:r>
            <a:endParaRPr lang="en-US" sz="1400" dirty="0"/>
          </a:p>
        </p:txBody>
      </p:sp>
      <p:sp>
        <p:nvSpPr>
          <p:cNvPr id="10" name="Text 6"/>
          <p:cNvSpPr/>
          <p:nvPr/>
        </p:nvSpPr>
        <p:spPr>
          <a:xfrm>
            <a:off x="1702118" y="2870835"/>
            <a:ext cx="6456283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Amélioration de la sécurité des patients</a:t>
            </a:r>
            <a:endParaRPr lang="en-US" sz="1400" dirty="0"/>
          </a:p>
        </p:txBody>
      </p:sp>
      <p:sp>
        <p:nvSpPr>
          <p:cNvPr id="11" name="Text 7"/>
          <p:cNvSpPr/>
          <p:nvPr/>
        </p:nvSpPr>
        <p:spPr>
          <a:xfrm>
            <a:off x="1702118" y="3220164"/>
            <a:ext cx="6456283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Optimisation des coûts opérationnels</a:t>
            </a:r>
            <a:endParaRPr lang="en-US" sz="1400" dirty="0"/>
          </a:p>
        </p:txBody>
      </p:sp>
      <p:sp>
        <p:nvSpPr>
          <p:cNvPr id="12" name="Shape 8"/>
          <p:cNvSpPr/>
          <p:nvPr/>
        </p:nvSpPr>
        <p:spPr>
          <a:xfrm>
            <a:off x="783669" y="3887867"/>
            <a:ext cx="7576661" cy="1776532"/>
          </a:xfrm>
          <a:prstGeom prst="roundRect">
            <a:avLst>
              <a:gd name="adj" fmla="val 1513"/>
            </a:avLst>
          </a:prstGeom>
          <a:solidFill>
            <a:srgbClr val="F3F3F7"/>
          </a:solidFill>
          <a:ln w="22860">
            <a:solidFill>
              <a:srgbClr val="C6C6D2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3" name="Shape 9"/>
          <p:cNvSpPr/>
          <p:nvPr/>
        </p:nvSpPr>
        <p:spPr>
          <a:xfrm>
            <a:off x="806529" y="3910727"/>
            <a:ext cx="716518" cy="1730812"/>
          </a:xfrm>
          <a:prstGeom prst="rect">
            <a:avLst/>
          </a:prstGeom>
          <a:solidFill>
            <a:srgbClr val="E0E0EC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0486" y="4641771"/>
            <a:ext cx="268605" cy="268605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702118" y="4089797"/>
            <a:ext cx="2239208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Impacts Mesurables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1702118" y="4477107"/>
            <a:ext cx="6456283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Diminution des ruptures de stock</a:t>
            </a:r>
            <a:endParaRPr lang="en-US" sz="1400" dirty="0"/>
          </a:p>
        </p:txBody>
      </p:sp>
      <p:sp>
        <p:nvSpPr>
          <p:cNvPr id="17" name="Text 12"/>
          <p:cNvSpPr/>
          <p:nvPr/>
        </p:nvSpPr>
        <p:spPr>
          <a:xfrm>
            <a:off x="1702118" y="4826437"/>
            <a:ext cx="6456283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Élimination des médicaments périmés</a:t>
            </a:r>
            <a:endParaRPr lang="en-US" sz="1400" dirty="0"/>
          </a:p>
        </p:txBody>
      </p:sp>
      <p:sp>
        <p:nvSpPr>
          <p:cNvPr id="18" name="Text 13"/>
          <p:cNvSpPr/>
          <p:nvPr/>
        </p:nvSpPr>
        <p:spPr>
          <a:xfrm>
            <a:off x="1702118" y="5175766"/>
            <a:ext cx="6456283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Traçabilité complète des mouvements</a:t>
            </a:r>
            <a:endParaRPr lang="en-US" sz="1400" dirty="0"/>
          </a:p>
        </p:txBody>
      </p:sp>
      <p:sp>
        <p:nvSpPr>
          <p:cNvPr id="19" name="Shape 14"/>
          <p:cNvSpPr/>
          <p:nvPr/>
        </p:nvSpPr>
        <p:spPr>
          <a:xfrm>
            <a:off x="783669" y="5843468"/>
            <a:ext cx="7576661" cy="1776532"/>
          </a:xfrm>
          <a:prstGeom prst="roundRect">
            <a:avLst>
              <a:gd name="adj" fmla="val 1513"/>
            </a:avLst>
          </a:prstGeom>
          <a:solidFill>
            <a:srgbClr val="F3F3F7"/>
          </a:solidFill>
          <a:ln w="22860">
            <a:solidFill>
              <a:srgbClr val="C6C6D2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20" name="Shape 15"/>
          <p:cNvSpPr/>
          <p:nvPr/>
        </p:nvSpPr>
        <p:spPr>
          <a:xfrm>
            <a:off x="806529" y="5866328"/>
            <a:ext cx="716518" cy="1730812"/>
          </a:xfrm>
          <a:prstGeom prst="rect">
            <a:avLst/>
          </a:prstGeom>
          <a:solidFill>
            <a:srgbClr val="E0E0EC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0486" y="6597372"/>
            <a:ext cx="268605" cy="268605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702118" y="6045398"/>
            <a:ext cx="2239208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Perspectives Futures</a:t>
            </a:r>
            <a:endParaRPr lang="en-US" sz="1750" dirty="0"/>
          </a:p>
        </p:txBody>
      </p:sp>
      <p:sp>
        <p:nvSpPr>
          <p:cNvPr id="23" name="Text 17"/>
          <p:cNvSpPr/>
          <p:nvPr/>
        </p:nvSpPr>
        <p:spPr>
          <a:xfrm>
            <a:off x="1702118" y="6432709"/>
            <a:ext cx="6456283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Intégration avec les systèmes hospitaliers existants</a:t>
            </a:r>
            <a:endParaRPr lang="en-US" sz="1400" dirty="0"/>
          </a:p>
        </p:txBody>
      </p:sp>
      <p:sp>
        <p:nvSpPr>
          <p:cNvPr id="24" name="Text 18"/>
          <p:cNvSpPr/>
          <p:nvPr/>
        </p:nvSpPr>
        <p:spPr>
          <a:xfrm>
            <a:off x="1702118" y="6782038"/>
            <a:ext cx="6456283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Extension à d'autres domaines logistiques</a:t>
            </a:r>
            <a:endParaRPr lang="en-US" sz="1400" dirty="0"/>
          </a:p>
        </p:txBody>
      </p:sp>
      <p:sp>
        <p:nvSpPr>
          <p:cNvPr id="25" name="Text 19"/>
          <p:cNvSpPr/>
          <p:nvPr/>
        </p:nvSpPr>
        <p:spPr>
          <a:xfrm>
            <a:off x="1702118" y="7131368"/>
            <a:ext cx="6456283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Amélioration continue basée sur les retours utilisateurs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7355"/>
            <a:ext cx="5396508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Plan de la Présentation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93790" y="2099667"/>
            <a:ext cx="4211479" cy="1374934"/>
          </a:xfrm>
          <a:prstGeom prst="roundRect">
            <a:avLst>
              <a:gd name="adj" fmla="val 7981"/>
            </a:avLst>
          </a:prstGeom>
          <a:solidFill>
            <a:srgbClr val="F3F3F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" name="Shape 2"/>
          <p:cNvSpPr/>
          <p:nvPr/>
        </p:nvSpPr>
        <p:spPr>
          <a:xfrm>
            <a:off x="793790" y="2076807"/>
            <a:ext cx="4211479" cy="91440"/>
          </a:xfrm>
          <a:prstGeom prst="roundRect">
            <a:avLst>
              <a:gd name="adj" fmla="val 33488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Shape 3"/>
          <p:cNvSpPr/>
          <p:nvPr/>
        </p:nvSpPr>
        <p:spPr>
          <a:xfrm>
            <a:off x="2593360" y="1793558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Text 4"/>
          <p:cNvSpPr/>
          <p:nvPr/>
        </p:nvSpPr>
        <p:spPr>
          <a:xfrm>
            <a:off x="2777073" y="1946672"/>
            <a:ext cx="244912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020723" y="2609969"/>
            <a:ext cx="311193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Contexte et problématique</a:t>
            </a:r>
            <a:endParaRPr lang="en-US" sz="2000" dirty="0"/>
          </a:p>
        </p:txBody>
      </p:sp>
      <p:sp>
        <p:nvSpPr>
          <p:cNvPr id="8" name="Shape 6"/>
          <p:cNvSpPr/>
          <p:nvPr/>
        </p:nvSpPr>
        <p:spPr>
          <a:xfrm>
            <a:off x="5209342" y="2099667"/>
            <a:ext cx="4211598" cy="1374934"/>
          </a:xfrm>
          <a:prstGeom prst="roundRect">
            <a:avLst>
              <a:gd name="adj" fmla="val 7981"/>
            </a:avLst>
          </a:prstGeom>
          <a:solidFill>
            <a:srgbClr val="F3F3F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9" name="Shape 7"/>
          <p:cNvSpPr/>
          <p:nvPr/>
        </p:nvSpPr>
        <p:spPr>
          <a:xfrm>
            <a:off x="5209342" y="2076807"/>
            <a:ext cx="4211598" cy="91440"/>
          </a:xfrm>
          <a:prstGeom prst="roundRect">
            <a:avLst>
              <a:gd name="adj" fmla="val 33488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0" name="Shape 8"/>
          <p:cNvSpPr/>
          <p:nvPr/>
        </p:nvSpPr>
        <p:spPr>
          <a:xfrm>
            <a:off x="7008912" y="1793558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Text 9"/>
          <p:cNvSpPr/>
          <p:nvPr/>
        </p:nvSpPr>
        <p:spPr>
          <a:xfrm>
            <a:off x="7192625" y="1946672"/>
            <a:ext cx="244912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5436275" y="260996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Objectifs</a:t>
            </a:r>
            <a:endParaRPr lang="en-US" sz="2000" dirty="0"/>
          </a:p>
        </p:txBody>
      </p:sp>
      <p:sp>
        <p:nvSpPr>
          <p:cNvPr id="13" name="Shape 11"/>
          <p:cNvSpPr/>
          <p:nvPr/>
        </p:nvSpPr>
        <p:spPr>
          <a:xfrm>
            <a:off x="9625013" y="2099667"/>
            <a:ext cx="4211598" cy="1374934"/>
          </a:xfrm>
          <a:prstGeom prst="roundRect">
            <a:avLst>
              <a:gd name="adj" fmla="val 7981"/>
            </a:avLst>
          </a:prstGeom>
          <a:solidFill>
            <a:srgbClr val="F3F3F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4" name="Shape 12"/>
          <p:cNvSpPr/>
          <p:nvPr/>
        </p:nvSpPr>
        <p:spPr>
          <a:xfrm>
            <a:off x="9625013" y="2076807"/>
            <a:ext cx="4211598" cy="91440"/>
          </a:xfrm>
          <a:prstGeom prst="roundRect">
            <a:avLst>
              <a:gd name="adj" fmla="val 33488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5" name="Shape 13"/>
          <p:cNvSpPr/>
          <p:nvPr/>
        </p:nvSpPr>
        <p:spPr>
          <a:xfrm>
            <a:off x="11424583" y="1793558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6" name="Text 14"/>
          <p:cNvSpPr/>
          <p:nvPr/>
        </p:nvSpPr>
        <p:spPr>
          <a:xfrm>
            <a:off x="11608296" y="1946672"/>
            <a:ext cx="244912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3</a:t>
            </a:r>
            <a:endParaRPr lang="en-US" sz="1900" dirty="0"/>
          </a:p>
        </p:txBody>
      </p:sp>
      <p:sp>
        <p:nvSpPr>
          <p:cNvPr id="17" name="Text 15"/>
          <p:cNvSpPr/>
          <p:nvPr/>
        </p:nvSpPr>
        <p:spPr>
          <a:xfrm>
            <a:off x="9851946" y="2609969"/>
            <a:ext cx="3757732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Diagramme de Gantt (planification du projet)</a:t>
            </a:r>
            <a:endParaRPr lang="en-US" sz="2000" dirty="0"/>
          </a:p>
        </p:txBody>
      </p:sp>
      <p:sp>
        <p:nvSpPr>
          <p:cNvPr id="18" name="Shape 16"/>
          <p:cNvSpPr/>
          <p:nvPr/>
        </p:nvSpPr>
        <p:spPr>
          <a:xfrm>
            <a:off x="793790" y="3984784"/>
            <a:ext cx="4211479" cy="1374934"/>
          </a:xfrm>
          <a:prstGeom prst="roundRect">
            <a:avLst>
              <a:gd name="adj" fmla="val 7981"/>
            </a:avLst>
          </a:prstGeom>
          <a:solidFill>
            <a:srgbClr val="F3F3F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9" name="Shape 17"/>
          <p:cNvSpPr/>
          <p:nvPr/>
        </p:nvSpPr>
        <p:spPr>
          <a:xfrm>
            <a:off x="793790" y="3961924"/>
            <a:ext cx="4211479" cy="91440"/>
          </a:xfrm>
          <a:prstGeom prst="roundRect">
            <a:avLst>
              <a:gd name="adj" fmla="val 33488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0" name="Shape 18"/>
          <p:cNvSpPr/>
          <p:nvPr/>
        </p:nvSpPr>
        <p:spPr>
          <a:xfrm>
            <a:off x="2593360" y="3678674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1" name="Text 19"/>
          <p:cNvSpPr/>
          <p:nvPr/>
        </p:nvSpPr>
        <p:spPr>
          <a:xfrm>
            <a:off x="2777073" y="3831788"/>
            <a:ext cx="244912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4</a:t>
            </a:r>
            <a:endParaRPr lang="en-US" sz="1900" dirty="0"/>
          </a:p>
        </p:txBody>
      </p:sp>
      <p:sp>
        <p:nvSpPr>
          <p:cNvPr id="22" name="Text 20"/>
          <p:cNvSpPr/>
          <p:nvPr/>
        </p:nvSpPr>
        <p:spPr>
          <a:xfrm>
            <a:off x="1020723" y="4495086"/>
            <a:ext cx="3757613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Indicateurs de Performance (KPIs)</a:t>
            </a:r>
            <a:endParaRPr lang="en-US" sz="2000" dirty="0"/>
          </a:p>
        </p:txBody>
      </p:sp>
      <p:sp>
        <p:nvSpPr>
          <p:cNvPr id="23" name="Shape 21"/>
          <p:cNvSpPr/>
          <p:nvPr/>
        </p:nvSpPr>
        <p:spPr>
          <a:xfrm>
            <a:off x="5209342" y="3984784"/>
            <a:ext cx="4211598" cy="1374934"/>
          </a:xfrm>
          <a:prstGeom prst="roundRect">
            <a:avLst>
              <a:gd name="adj" fmla="val 7981"/>
            </a:avLst>
          </a:prstGeom>
          <a:solidFill>
            <a:srgbClr val="F3F3F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4" name="Shape 22"/>
          <p:cNvSpPr/>
          <p:nvPr/>
        </p:nvSpPr>
        <p:spPr>
          <a:xfrm>
            <a:off x="5209342" y="3961924"/>
            <a:ext cx="4211598" cy="91440"/>
          </a:xfrm>
          <a:prstGeom prst="roundRect">
            <a:avLst>
              <a:gd name="adj" fmla="val 33488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5" name="Shape 23"/>
          <p:cNvSpPr/>
          <p:nvPr/>
        </p:nvSpPr>
        <p:spPr>
          <a:xfrm>
            <a:off x="7008912" y="3678674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6" name="Text 24"/>
          <p:cNvSpPr/>
          <p:nvPr/>
        </p:nvSpPr>
        <p:spPr>
          <a:xfrm>
            <a:off x="7192625" y="3831788"/>
            <a:ext cx="244912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5</a:t>
            </a:r>
            <a:endParaRPr lang="en-US" sz="1900" dirty="0"/>
          </a:p>
        </p:txBody>
      </p:sp>
      <p:sp>
        <p:nvSpPr>
          <p:cNvPr id="27" name="Text 25"/>
          <p:cNvSpPr/>
          <p:nvPr/>
        </p:nvSpPr>
        <p:spPr>
          <a:xfrm>
            <a:off x="5436275" y="4495086"/>
            <a:ext cx="3757732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Conception (architecture, diagrammes UML)</a:t>
            </a:r>
            <a:endParaRPr lang="en-US" sz="2000" dirty="0"/>
          </a:p>
        </p:txBody>
      </p:sp>
      <p:sp>
        <p:nvSpPr>
          <p:cNvPr id="28" name="Shape 26"/>
          <p:cNvSpPr/>
          <p:nvPr/>
        </p:nvSpPr>
        <p:spPr>
          <a:xfrm>
            <a:off x="9625013" y="3984784"/>
            <a:ext cx="4211598" cy="1374934"/>
          </a:xfrm>
          <a:prstGeom prst="roundRect">
            <a:avLst>
              <a:gd name="adj" fmla="val 7981"/>
            </a:avLst>
          </a:prstGeom>
          <a:solidFill>
            <a:srgbClr val="F3F3F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9" name="Shape 27"/>
          <p:cNvSpPr/>
          <p:nvPr/>
        </p:nvSpPr>
        <p:spPr>
          <a:xfrm>
            <a:off x="9625013" y="3961924"/>
            <a:ext cx="4211598" cy="91440"/>
          </a:xfrm>
          <a:prstGeom prst="roundRect">
            <a:avLst>
              <a:gd name="adj" fmla="val 33488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0" name="Shape 28"/>
          <p:cNvSpPr/>
          <p:nvPr/>
        </p:nvSpPr>
        <p:spPr>
          <a:xfrm>
            <a:off x="11424583" y="3678674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1" name="Text 29"/>
          <p:cNvSpPr/>
          <p:nvPr/>
        </p:nvSpPr>
        <p:spPr>
          <a:xfrm>
            <a:off x="11608296" y="3831788"/>
            <a:ext cx="244912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6</a:t>
            </a:r>
            <a:endParaRPr lang="en-US" sz="1900" dirty="0"/>
          </a:p>
        </p:txBody>
      </p:sp>
      <p:sp>
        <p:nvSpPr>
          <p:cNvPr id="32" name="Text 30"/>
          <p:cNvSpPr/>
          <p:nvPr/>
        </p:nvSpPr>
        <p:spPr>
          <a:xfrm>
            <a:off x="9851946" y="4495086"/>
            <a:ext cx="3757732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Réalisation (interfaces et fonctionnalités)</a:t>
            </a:r>
            <a:endParaRPr lang="en-US" sz="2000" dirty="0"/>
          </a:p>
        </p:txBody>
      </p:sp>
      <p:sp>
        <p:nvSpPr>
          <p:cNvPr id="33" name="Shape 31"/>
          <p:cNvSpPr/>
          <p:nvPr/>
        </p:nvSpPr>
        <p:spPr>
          <a:xfrm>
            <a:off x="793790" y="5869900"/>
            <a:ext cx="6419374" cy="1056084"/>
          </a:xfrm>
          <a:prstGeom prst="roundRect">
            <a:avLst>
              <a:gd name="adj" fmla="val 10390"/>
            </a:avLst>
          </a:prstGeom>
          <a:solidFill>
            <a:srgbClr val="F3F3F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4" name="Shape 32"/>
          <p:cNvSpPr/>
          <p:nvPr/>
        </p:nvSpPr>
        <p:spPr>
          <a:xfrm>
            <a:off x="793790" y="5847040"/>
            <a:ext cx="6419374" cy="91440"/>
          </a:xfrm>
          <a:prstGeom prst="roundRect">
            <a:avLst>
              <a:gd name="adj" fmla="val 33488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5" name="Shape 33"/>
          <p:cNvSpPr/>
          <p:nvPr/>
        </p:nvSpPr>
        <p:spPr>
          <a:xfrm>
            <a:off x="3697307" y="5563791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6" name="Text 34"/>
          <p:cNvSpPr/>
          <p:nvPr/>
        </p:nvSpPr>
        <p:spPr>
          <a:xfrm>
            <a:off x="3881021" y="5716905"/>
            <a:ext cx="244912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7</a:t>
            </a:r>
            <a:endParaRPr lang="en-US" sz="1900" dirty="0"/>
          </a:p>
        </p:txBody>
      </p:sp>
      <p:sp>
        <p:nvSpPr>
          <p:cNvPr id="37" name="Text 35"/>
          <p:cNvSpPr/>
          <p:nvPr/>
        </p:nvSpPr>
        <p:spPr>
          <a:xfrm>
            <a:off x="1020723" y="6380202"/>
            <a:ext cx="517362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Technologies utilisées (backend et frontend)</a:t>
            </a:r>
            <a:endParaRPr lang="en-US" sz="2000" dirty="0"/>
          </a:p>
        </p:txBody>
      </p:sp>
      <p:sp>
        <p:nvSpPr>
          <p:cNvPr id="38" name="Shape 36"/>
          <p:cNvSpPr/>
          <p:nvPr/>
        </p:nvSpPr>
        <p:spPr>
          <a:xfrm>
            <a:off x="7417237" y="5869900"/>
            <a:ext cx="6419374" cy="1056084"/>
          </a:xfrm>
          <a:prstGeom prst="roundRect">
            <a:avLst>
              <a:gd name="adj" fmla="val 10390"/>
            </a:avLst>
          </a:prstGeom>
          <a:solidFill>
            <a:srgbClr val="F3F3F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9" name="Shape 37"/>
          <p:cNvSpPr/>
          <p:nvPr/>
        </p:nvSpPr>
        <p:spPr>
          <a:xfrm>
            <a:off x="7417237" y="5847040"/>
            <a:ext cx="6419374" cy="91440"/>
          </a:xfrm>
          <a:prstGeom prst="roundRect">
            <a:avLst>
              <a:gd name="adj" fmla="val 33488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0" name="Shape 38"/>
          <p:cNvSpPr/>
          <p:nvPr/>
        </p:nvSpPr>
        <p:spPr>
          <a:xfrm>
            <a:off x="10320754" y="5563791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1" name="Text 39"/>
          <p:cNvSpPr/>
          <p:nvPr/>
        </p:nvSpPr>
        <p:spPr>
          <a:xfrm>
            <a:off x="10504468" y="5716905"/>
            <a:ext cx="244912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8</a:t>
            </a:r>
            <a:endParaRPr lang="en-US" sz="1900" dirty="0"/>
          </a:p>
        </p:txBody>
      </p:sp>
      <p:sp>
        <p:nvSpPr>
          <p:cNvPr id="42" name="Text 40"/>
          <p:cNvSpPr/>
          <p:nvPr/>
        </p:nvSpPr>
        <p:spPr>
          <a:xfrm>
            <a:off x="7644170" y="6380202"/>
            <a:ext cx="314122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Conclusion et perspectives</a:t>
            </a:r>
            <a:endParaRPr lang="en-US" sz="2000" dirty="0"/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1A8543AE-C5A4-1524-40AD-0A8DACAF3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4693" y="7796337"/>
            <a:ext cx="1895707" cy="38160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1279"/>
            <a:ext cx="74439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1. Contexte et Problématique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760220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gestion manuelle actuelle des stocks pharmaceutiques présente des défis majeurs qui impactent directement la sécurité des patients et la rentabilité.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104078"/>
            <a:ext cx="3664744" cy="2456617"/>
          </a:xfrm>
          <a:prstGeom prst="roundRect">
            <a:avLst>
              <a:gd name="adj" fmla="val 1385"/>
            </a:avLst>
          </a:prstGeom>
          <a:solidFill>
            <a:srgbClr val="F3F3F7"/>
          </a:solidFill>
          <a:ln w="30480">
            <a:solidFill>
              <a:srgbClr val="C6C6D2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6" name="Text 3"/>
          <p:cNvSpPr/>
          <p:nvPr/>
        </p:nvSpPr>
        <p:spPr>
          <a:xfrm>
            <a:off x="1051084" y="33613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Risques Sanitaires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51084" y="3851791"/>
            <a:ext cx="315015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Ruptures de traitement critiques et administration de médicaments périmés par inadvertance.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348" y="3104078"/>
            <a:ext cx="3664863" cy="2456617"/>
          </a:xfrm>
          <a:prstGeom prst="roundRect">
            <a:avLst>
              <a:gd name="adj" fmla="val 1385"/>
            </a:avLst>
          </a:prstGeom>
          <a:solidFill>
            <a:srgbClr val="F3F3F7"/>
          </a:solidFill>
          <a:ln w="30480">
            <a:solidFill>
              <a:srgbClr val="C6C6D2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9" name="Text 6"/>
          <p:cNvSpPr/>
          <p:nvPr/>
        </p:nvSpPr>
        <p:spPr>
          <a:xfrm>
            <a:off x="4942642" y="33613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Impact Financier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42642" y="3851791"/>
            <a:ext cx="315027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Gaspillage massif de ressources et coûts élevés liés aux stocks dormants non optimisés.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3790" y="5787509"/>
            <a:ext cx="7556421" cy="1730812"/>
          </a:xfrm>
          <a:prstGeom prst="roundRect">
            <a:avLst>
              <a:gd name="adj" fmla="val 1966"/>
            </a:avLst>
          </a:prstGeom>
          <a:solidFill>
            <a:srgbClr val="F3F3F7"/>
          </a:solidFill>
          <a:ln w="30480">
            <a:solidFill>
              <a:srgbClr val="C6C6D2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2" name="Text 9"/>
          <p:cNvSpPr/>
          <p:nvPr/>
        </p:nvSpPr>
        <p:spPr>
          <a:xfrm>
            <a:off x="1051084" y="6044803"/>
            <a:ext cx="32564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Nécessité Opérationnelle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51084" y="6535222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Impératif de transitionner vers une solution automatisée pour garantir la conformité et l'efficacité.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7747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2. Objectifs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793790" y="2659618"/>
            <a:ext cx="7556421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Stockcare propose une approche robuste pour transformer la logistique pharmaceutique via trois piliers fondamentaux.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793790" y="3296960"/>
            <a:ext cx="3704511" cy="1320760"/>
          </a:xfrm>
          <a:prstGeom prst="roundRect">
            <a:avLst>
              <a:gd name="adj" fmla="val 1674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Text 3"/>
          <p:cNvSpPr/>
          <p:nvPr/>
        </p:nvSpPr>
        <p:spPr>
          <a:xfrm>
            <a:off x="941189" y="3444359"/>
            <a:ext cx="2349222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Plateforme Web Centralisée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941189" y="3763089"/>
            <a:ext cx="3409712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 accès unifié et sécurisé à toutes les données, facilitant la collaboration en temps réel entre les services.</a:t>
            </a:r>
            <a:endParaRPr lang="en-US" sz="1150" dirty="0"/>
          </a:p>
        </p:txBody>
      </p:sp>
      <p:sp>
        <p:nvSpPr>
          <p:cNvPr id="8" name="Shape 5"/>
          <p:cNvSpPr/>
          <p:nvPr/>
        </p:nvSpPr>
        <p:spPr>
          <a:xfrm>
            <a:off x="4645700" y="3296960"/>
            <a:ext cx="3704511" cy="1320760"/>
          </a:xfrm>
          <a:prstGeom prst="roundRect">
            <a:avLst>
              <a:gd name="adj" fmla="val 1674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9" name="Text 6"/>
          <p:cNvSpPr/>
          <p:nvPr/>
        </p:nvSpPr>
        <p:spPr>
          <a:xfrm>
            <a:off x="4793099" y="3444359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Traçabilité Complète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4793099" y="3763089"/>
            <a:ext cx="3409712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Suivi rigoureux de chaque mouvement (entrées, sorties, ajustements) pour une transparence totale et un audit facilité.</a:t>
            </a:r>
            <a:endParaRPr lang="en-US" sz="1150" dirty="0"/>
          </a:p>
        </p:txBody>
      </p:sp>
      <p:sp>
        <p:nvSpPr>
          <p:cNvPr id="11" name="Shape 8"/>
          <p:cNvSpPr/>
          <p:nvPr/>
        </p:nvSpPr>
        <p:spPr>
          <a:xfrm>
            <a:off x="793790" y="4765119"/>
            <a:ext cx="7556421" cy="1085017"/>
          </a:xfrm>
          <a:prstGeom prst="roundRect">
            <a:avLst>
              <a:gd name="adj" fmla="val 2038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2" name="Text 9"/>
          <p:cNvSpPr/>
          <p:nvPr/>
        </p:nvSpPr>
        <p:spPr>
          <a:xfrm>
            <a:off x="941189" y="4912519"/>
            <a:ext cx="3129677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Règle FEFO (First Expired, First Out)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941189" y="5231249"/>
            <a:ext cx="726162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Priorisation automatique des produits à péremption proche, réduisant drastiquement le gaspillage médical.</a:t>
            </a:r>
            <a:endParaRPr lang="en-US" sz="11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9487"/>
            <a:ext cx="7326987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3. Planification : Diagramme de Gantt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1446252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Une méthodologie structurée sur 12 semaines pour garantir une livraison de haute qualité.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793790" y="1909763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793790" y="2373273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793790" y="2836783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151" y="2509361"/>
            <a:ext cx="10615961" cy="4460151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93790" y="7297936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870DC3A-27B6-1224-F59B-A81FA2BB9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4693" y="7796337"/>
            <a:ext cx="1895707" cy="38160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9404"/>
            <a:ext cx="95995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4. Indicateurs de Performance (KPIs)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1181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Ces indicateurs clés de performance permettent de suivre et d'optimiser l'efficacité de la gestion des stocks pharmaceutiques.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92768"/>
            <a:ext cx="4196358" cy="4187309"/>
          </a:xfrm>
          <a:prstGeom prst="roundRect">
            <a:avLst>
              <a:gd name="adj" fmla="val 813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Shape 3"/>
          <p:cNvSpPr/>
          <p:nvPr/>
        </p:nvSpPr>
        <p:spPr>
          <a:xfrm>
            <a:off x="1020604" y="331958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7770" y="3506629"/>
            <a:ext cx="306110" cy="30611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0604" y="4226838"/>
            <a:ext cx="30440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Gestion Opérationnelle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0604" y="4717256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Total des lots en stock (Physique)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20604" y="5522357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Valeur financière du stock (Valo)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0604" y="6327458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Taux de rupture (Alertes stock faible)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216962" y="3092768"/>
            <a:ext cx="4196358" cy="4187309"/>
          </a:xfrm>
          <a:prstGeom prst="roundRect">
            <a:avLst>
              <a:gd name="adj" fmla="val 813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2" name="Shape 9"/>
          <p:cNvSpPr/>
          <p:nvPr/>
        </p:nvSpPr>
        <p:spPr>
          <a:xfrm>
            <a:off x="5443776" y="331958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0942" y="3506629"/>
            <a:ext cx="306110" cy="30611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43776" y="42268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Qualité &amp; Sécurité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5443776" y="4717256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Nombre de lots périmés (Sécurité patient)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5443776" y="5522357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Lots à expiration &lt; 30 jours (Prévention)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5443776" y="6327458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Qualité de saisie des lots</a:t>
            </a:r>
            <a:endParaRPr lang="en-US" sz="1750" dirty="0"/>
          </a:p>
        </p:txBody>
      </p:sp>
      <p:sp>
        <p:nvSpPr>
          <p:cNvPr id="18" name="Shape 14"/>
          <p:cNvSpPr/>
          <p:nvPr/>
        </p:nvSpPr>
        <p:spPr>
          <a:xfrm>
            <a:off x="9640133" y="3092768"/>
            <a:ext cx="4196358" cy="4187309"/>
          </a:xfrm>
          <a:prstGeom prst="roundRect">
            <a:avLst>
              <a:gd name="adj" fmla="val 813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9" name="Shape 15"/>
          <p:cNvSpPr/>
          <p:nvPr/>
        </p:nvSpPr>
        <p:spPr>
          <a:xfrm>
            <a:off x="9866948" y="331958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54114" y="3506629"/>
            <a:ext cx="306110" cy="306110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9866948" y="42268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Flux &amp; Analyse</a:t>
            </a:r>
            <a:endParaRPr lang="en-US" sz="2200" dirty="0"/>
          </a:p>
        </p:txBody>
      </p:sp>
      <p:sp>
        <p:nvSpPr>
          <p:cNvPr id="22" name="Text 17"/>
          <p:cNvSpPr/>
          <p:nvPr/>
        </p:nvSpPr>
        <p:spPr>
          <a:xfrm>
            <a:off x="9866948" y="4717256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Consommation journalière par produit</a:t>
            </a:r>
            <a:endParaRPr lang="en-US" sz="1750" dirty="0"/>
          </a:p>
        </p:txBody>
      </p:sp>
      <p:sp>
        <p:nvSpPr>
          <p:cNvPr id="23" name="Text 18"/>
          <p:cNvSpPr/>
          <p:nvPr/>
        </p:nvSpPr>
        <p:spPr>
          <a:xfrm>
            <a:off x="9866948" y="5522357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Rotation des stocks (Entrées vs Sorties)</a:t>
            </a:r>
            <a:endParaRPr lang="en-US" sz="1750" dirty="0"/>
          </a:p>
        </p:txBody>
      </p:sp>
      <p:sp>
        <p:nvSpPr>
          <p:cNvPr id="24" name="Text 19"/>
          <p:cNvSpPr/>
          <p:nvPr/>
        </p:nvSpPr>
        <p:spPr>
          <a:xfrm>
            <a:off x="9866948" y="6327458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Taux de service fournisseur</a:t>
            </a:r>
            <a:endParaRPr lang="en-US" sz="1750" dirty="0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A7F2096A-AD4D-447F-7C89-59553C2F8D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34693" y="7796337"/>
            <a:ext cx="1895707" cy="38160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2470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5. Conception : Architecture et Diagrammes UML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93790" y="2382441"/>
            <a:ext cx="75564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Une fondation logicielle moderne et évolutive conçue pour la haute disponibilité.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93790" y="3314462"/>
            <a:ext cx="215384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9393C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01</a:t>
            </a:r>
            <a:endParaRPr lang="en-US" sz="1650" dirty="0"/>
          </a:p>
        </p:txBody>
      </p:sp>
      <p:sp>
        <p:nvSpPr>
          <p:cNvPr id="6" name="Shape 3"/>
          <p:cNvSpPr/>
          <p:nvPr/>
        </p:nvSpPr>
        <p:spPr>
          <a:xfrm>
            <a:off x="793790" y="3650099"/>
            <a:ext cx="3670459" cy="30480"/>
          </a:xfrm>
          <a:prstGeom prst="rect">
            <a:avLst/>
          </a:prstGeom>
          <a:solidFill>
            <a:srgbClr val="10101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Text 4"/>
          <p:cNvSpPr/>
          <p:nvPr/>
        </p:nvSpPr>
        <p:spPr>
          <a:xfrm>
            <a:off x="793790" y="3818692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Client Layer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793790" y="4284464"/>
            <a:ext cx="3670459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Interface utilisateur réactive et requêtes API optimisées via le web et le mobile.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4679633" y="3314462"/>
            <a:ext cx="215384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9393C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02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4679633" y="3650099"/>
            <a:ext cx="3670578" cy="30480"/>
          </a:xfrm>
          <a:prstGeom prst="rect">
            <a:avLst/>
          </a:prstGeom>
          <a:solidFill>
            <a:srgbClr val="10101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Text 8"/>
          <p:cNvSpPr/>
          <p:nvPr/>
        </p:nvSpPr>
        <p:spPr>
          <a:xfrm>
            <a:off x="4679633" y="3818692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Server Container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4679633" y="4284464"/>
            <a:ext cx="3670578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Services applicatifs packagés sous Docker pour un déploiement sécurisé et isolé.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93790" y="5695831"/>
            <a:ext cx="215384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9393C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03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793790" y="6031468"/>
            <a:ext cx="7556421" cy="30480"/>
          </a:xfrm>
          <a:prstGeom prst="rect">
            <a:avLst/>
          </a:prstGeom>
          <a:solidFill>
            <a:srgbClr val="10101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5" name="Text 12"/>
          <p:cNvSpPr/>
          <p:nvPr/>
        </p:nvSpPr>
        <p:spPr>
          <a:xfrm>
            <a:off x="793790" y="6200061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PostgreSQL Storage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793790" y="6665833"/>
            <a:ext cx="75564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Base de données relationnelle fiable assurant la persistance et l'intégrité des données cliniques.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9372" y="543163"/>
            <a:ext cx="5766911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5a. Conception : Diagramme de Classes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689372" y="1199198"/>
            <a:ext cx="13251656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Modélisation des entités et de leurs relations dans le système Stockcare.</a:t>
            </a:r>
            <a:endParaRPr lang="en-US" sz="1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920" y="1403986"/>
            <a:ext cx="11030560" cy="613850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8213AC7-6AED-75B4-9DC7-C042D64D5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4693" y="7796337"/>
            <a:ext cx="1895707" cy="38160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2944"/>
            <a:ext cx="7021473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5b. Conception : Diagramme de Séquence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1448514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Illustration des interactions entre les composants du système lors d'une opération clé.</a:t>
            </a:r>
            <a:endParaRPr lang="en-US" sz="1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698" y="1850112"/>
            <a:ext cx="10571356" cy="56864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69D743D-DC5E-9EE1-74D9-EB0762680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4693" y="7796337"/>
            <a:ext cx="1895707" cy="38160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832</Words>
  <Application>Microsoft Office PowerPoint</Application>
  <PresentationFormat>Personnalisé</PresentationFormat>
  <Paragraphs>126</Paragraphs>
  <Slides>14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9" baseType="lpstr">
      <vt:lpstr>Open Sans</vt:lpstr>
      <vt:lpstr>Playfair Display Light</vt:lpstr>
      <vt:lpstr>Arial</vt:lpstr>
      <vt:lpstr>Playfair Display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Nassrellah Naji</cp:lastModifiedBy>
  <cp:revision>2</cp:revision>
  <dcterms:created xsi:type="dcterms:W3CDTF">2025-12-24T09:10:31Z</dcterms:created>
  <dcterms:modified xsi:type="dcterms:W3CDTF">2025-12-24T09:13:20Z</dcterms:modified>
</cp:coreProperties>
</file>